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22" r:id="rId3"/>
    <p:sldId id="300" r:id="rId4"/>
    <p:sldId id="303" r:id="rId5"/>
    <p:sldId id="343" r:id="rId6"/>
    <p:sldId id="291" r:id="rId7"/>
    <p:sldId id="344" r:id="rId8"/>
    <p:sldId id="345" r:id="rId9"/>
    <p:sldId id="346" r:id="rId10"/>
    <p:sldId id="352" r:id="rId11"/>
    <p:sldId id="342" r:id="rId12"/>
    <p:sldId id="347" r:id="rId13"/>
    <p:sldId id="324" r:id="rId14"/>
    <p:sldId id="349" r:id="rId15"/>
    <p:sldId id="350" r:id="rId16"/>
    <p:sldId id="351" r:id="rId17"/>
    <p:sldId id="331" r:id="rId18"/>
    <p:sldId id="334" r:id="rId19"/>
    <p:sldId id="335" r:id="rId20"/>
    <p:sldId id="353" r:id="rId21"/>
    <p:sldId id="354" r:id="rId22"/>
    <p:sldId id="340" r:id="rId23"/>
    <p:sldId id="355" r:id="rId24"/>
    <p:sldId id="341" r:id="rId25"/>
    <p:sldId id="307" r:id="rId26"/>
    <p:sldId id="356" r:id="rId27"/>
    <p:sldId id="357" r:id="rId28"/>
    <p:sldId id="288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2EA4A0-7F09-4F49-8711-B2FC92588F0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9B77B2-2BB2-49BD-A3C4-7741CD6B03CD}">
      <dgm:prSet custT="1"/>
      <dgm:spPr/>
      <dgm:t>
        <a:bodyPr/>
        <a:lstStyle/>
        <a:p>
          <a:pPr algn="ctr" rtl="0"/>
          <a:endParaRPr lang="en-US" sz="5400" b="1" dirty="0" smtClean="0">
            <a:solidFill>
              <a:schemeClr val="tx1"/>
            </a:solidFill>
          </a:endParaRPr>
        </a:p>
        <a:p>
          <a:pPr algn="ctr" rtl="0"/>
          <a:r>
            <a:rPr lang="en-US" sz="5400" b="1" dirty="0" smtClean="0">
              <a:solidFill>
                <a:schemeClr val="tx1"/>
              </a:solidFill>
            </a:rPr>
            <a:t>WELCOME</a:t>
          </a:r>
          <a:r>
            <a:rPr lang="en-US" sz="5400" dirty="0" smtClean="0">
              <a:solidFill>
                <a:schemeClr val="tx1"/>
              </a:solidFill>
            </a:rPr>
            <a:t/>
          </a:r>
          <a:br>
            <a:rPr lang="en-US" sz="5400" dirty="0" smtClean="0">
              <a:solidFill>
                <a:schemeClr val="tx1"/>
              </a:solidFill>
            </a:rPr>
          </a:br>
          <a:r>
            <a:rPr lang="en-US" sz="5400" dirty="0" smtClean="0">
              <a:solidFill>
                <a:schemeClr val="tx1"/>
              </a:solidFill>
            </a:rPr>
            <a:t>COLBY SCHOOL DISTRICT</a:t>
          </a:r>
        </a:p>
        <a:p>
          <a:pPr algn="ctr" rtl="0"/>
          <a:r>
            <a:rPr lang="en-US" sz="3600" dirty="0" smtClean="0">
              <a:solidFill>
                <a:schemeClr val="tx1"/>
              </a:solidFill>
            </a:rPr>
            <a:t>Stakeholder Driven Strategic Planning</a:t>
          </a:r>
        </a:p>
        <a:p>
          <a:pPr algn="ctr" rtl="0"/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5400" dirty="0" smtClean="0">
              <a:solidFill>
                <a:schemeClr val="tx1"/>
              </a:solidFill>
            </a:rPr>
            <a:t/>
          </a:r>
          <a:br>
            <a:rPr lang="en-US" sz="5400" dirty="0" smtClean="0">
              <a:solidFill>
                <a:schemeClr val="tx1"/>
              </a:solidFill>
            </a:rPr>
          </a:br>
          <a:r>
            <a:rPr lang="en-US" sz="5400" dirty="0" smtClean="0">
              <a:solidFill>
                <a:schemeClr val="tx1"/>
              </a:solidFill>
            </a:rPr>
            <a:t>November 21, 2013</a:t>
          </a:r>
          <a:r>
            <a:rPr lang="en-US" sz="3500" dirty="0" smtClean="0"/>
            <a:t/>
          </a:r>
          <a:br>
            <a:rPr lang="en-US" sz="3500" dirty="0" smtClean="0"/>
          </a:br>
          <a:r>
            <a:rPr lang="en-US" sz="3500" dirty="0" smtClean="0"/>
            <a:t/>
          </a:r>
          <a:br>
            <a:rPr lang="en-US" sz="3500" dirty="0" smtClean="0"/>
          </a:br>
          <a:endParaRPr lang="en-US" sz="3500" dirty="0"/>
        </a:p>
      </dgm:t>
    </dgm:pt>
    <dgm:pt modelId="{1FF273F1-5D47-4865-9012-CC412DF6738C}" type="parTrans" cxnId="{1FA77C94-EFBD-4726-A1B9-D319952FA026}">
      <dgm:prSet/>
      <dgm:spPr/>
      <dgm:t>
        <a:bodyPr/>
        <a:lstStyle/>
        <a:p>
          <a:endParaRPr lang="en-US"/>
        </a:p>
      </dgm:t>
    </dgm:pt>
    <dgm:pt modelId="{B0AD9533-4EFE-46C3-8689-ED93C726FACA}" type="sibTrans" cxnId="{1FA77C94-EFBD-4726-A1B9-D319952FA026}">
      <dgm:prSet/>
      <dgm:spPr/>
      <dgm:t>
        <a:bodyPr/>
        <a:lstStyle/>
        <a:p>
          <a:endParaRPr lang="en-US"/>
        </a:p>
      </dgm:t>
    </dgm:pt>
    <dgm:pt modelId="{49F06E75-DDC8-480C-8C7F-19A777F89DFC}" type="pres">
      <dgm:prSet presAssocID="{152EA4A0-7F09-4F49-8711-B2FC92588F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F48716-A7C8-4882-82B3-4E8B77B9F68A}" type="pres">
      <dgm:prSet presAssocID="{589B77B2-2BB2-49BD-A3C4-7741CD6B03CD}" presName="linNode" presStyleCnt="0"/>
      <dgm:spPr/>
    </dgm:pt>
    <dgm:pt modelId="{1868B304-3E5A-4EB7-9D4D-83A00CB70790}" type="pres">
      <dgm:prSet presAssocID="{589B77B2-2BB2-49BD-A3C4-7741CD6B03CD}" presName="parentText" presStyleLbl="node1" presStyleIdx="0" presStyleCnt="1" custScaleX="277778" custLinFactNeighborX="-136" custLinFactNeighborY="288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A77C94-EFBD-4726-A1B9-D319952FA026}" srcId="{152EA4A0-7F09-4F49-8711-B2FC92588F01}" destId="{589B77B2-2BB2-49BD-A3C4-7741CD6B03CD}" srcOrd="0" destOrd="0" parTransId="{1FF273F1-5D47-4865-9012-CC412DF6738C}" sibTransId="{B0AD9533-4EFE-46C3-8689-ED93C726FACA}"/>
    <dgm:cxn modelId="{3287FA06-5329-4598-A17F-E81DC9F7869E}" type="presOf" srcId="{589B77B2-2BB2-49BD-A3C4-7741CD6B03CD}" destId="{1868B304-3E5A-4EB7-9D4D-83A00CB70790}" srcOrd="0" destOrd="0" presId="urn:microsoft.com/office/officeart/2005/8/layout/vList5"/>
    <dgm:cxn modelId="{1ADFBD08-1A34-49D6-999E-15F75DBEECE7}" type="presOf" srcId="{152EA4A0-7F09-4F49-8711-B2FC92588F01}" destId="{49F06E75-DDC8-480C-8C7F-19A777F89DFC}" srcOrd="0" destOrd="0" presId="urn:microsoft.com/office/officeart/2005/8/layout/vList5"/>
    <dgm:cxn modelId="{F2A4333F-A668-4FC2-95EA-22E62A799091}" type="presParOf" srcId="{49F06E75-DDC8-480C-8C7F-19A777F89DFC}" destId="{88F48716-A7C8-4882-82B3-4E8B77B9F68A}" srcOrd="0" destOrd="0" presId="urn:microsoft.com/office/officeart/2005/8/layout/vList5"/>
    <dgm:cxn modelId="{F9E2C8F9-94FD-4465-9F6A-D57947620623}" type="presParOf" srcId="{88F48716-A7C8-4882-82B3-4E8B77B9F68A}" destId="{1868B304-3E5A-4EB7-9D4D-83A00CB7079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8B304-3E5A-4EB7-9D4D-83A00CB70790}">
      <dsp:nvSpPr>
        <dsp:cNvPr id="0" name=""/>
        <dsp:cNvSpPr/>
      </dsp:nvSpPr>
      <dsp:spPr>
        <a:xfrm>
          <a:off x="0" y="4836"/>
          <a:ext cx="7993192" cy="49481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b="1" kern="1200" dirty="0" smtClean="0">
            <a:solidFill>
              <a:schemeClr val="tx1"/>
            </a:solidFill>
          </a:endParaRPr>
        </a:p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solidFill>
                <a:schemeClr val="tx1"/>
              </a:solidFill>
            </a:rPr>
            <a:t>WELCOME</a:t>
          </a:r>
          <a:r>
            <a:rPr lang="en-US" sz="5400" kern="1200" dirty="0" smtClean="0">
              <a:solidFill>
                <a:schemeClr val="tx1"/>
              </a:solidFill>
            </a:rPr>
            <a:t/>
          </a:r>
          <a:br>
            <a:rPr lang="en-US" sz="5400" kern="1200" dirty="0" smtClean="0">
              <a:solidFill>
                <a:schemeClr val="tx1"/>
              </a:solidFill>
            </a:rPr>
          </a:br>
          <a:r>
            <a:rPr lang="en-US" sz="5400" kern="1200" dirty="0" smtClean="0">
              <a:solidFill>
                <a:schemeClr val="tx1"/>
              </a:solidFill>
            </a:rPr>
            <a:t>COLBY SCHOOL DISTRICT</a:t>
          </a:r>
        </a:p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</a:rPr>
            <a:t>Stakeholder Driven Strategic Planning</a:t>
          </a:r>
        </a:p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5400" kern="1200" dirty="0" smtClean="0">
              <a:solidFill>
                <a:schemeClr val="tx1"/>
              </a:solidFill>
            </a:rPr>
            <a:t/>
          </a:r>
          <a:br>
            <a:rPr lang="en-US" sz="5400" kern="1200" dirty="0" smtClean="0">
              <a:solidFill>
                <a:schemeClr val="tx1"/>
              </a:solidFill>
            </a:rPr>
          </a:br>
          <a:r>
            <a:rPr lang="en-US" sz="5400" kern="1200" dirty="0" smtClean="0">
              <a:solidFill>
                <a:schemeClr val="tx1"/>
              </a:solidFill>
            </a:rPr>
            <a:t>November 21, 2013</a:t>
          </a:r>
          <a:r>
            <a:rPr lang="en-US" sz="3500" kern="1200" dirty="0" smtClean="0"/>
            <a:t/>
          </a:r>
          <a:br>
            <a:rPr lang="en-US" sz="3500" kern="1200" dirty="0" smtClean="0"/>
          </a:br>
          <a:r>
            <a:rPr lang="en-US" sz="3500" kern="1200" dirty="0" smtClean="0"/>
            <a:t/>
          </a:r>
          <a:br>
            <a:rPr lang="en-US" sz="3500" kern="1200" dirty="0" smtClean="0"/>
          </a:br>
          <a:endParaRPr lang="en-US" sz="3500" kern="1200" dirty="0"/>
        </a:p>
      </dsp:txBody>
      <dsp:txXfrm>
        <a:off x="241549" y="246385"/>
        <a:ext cx="7510094" cy="4465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4A83E8-0B6D-42EC-8A17-E8ABC02EF86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1253A5-0F43-4C8E-8F04-20CE656A8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28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FB73-D332-41C4-9E33-BB7E95907A6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12A5B-06ED-4CE8-A24E-F7A997150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38455802"/>
              </p:ext>
            </p:extLst>
          </p:nvPr>
        </p:nvGraphicFramePr>
        <p:xfrm>
          <a:off x="533400" y="762000"/>
          <a:ext cx="8001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00B050"/>
                </a:solidFill>
                <a:latin typeface="Alba Super" pitchFamily="2" charset="0"/>
              </a:rPr>
              <a:t>Miscellaneous Data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Poverty Levels </a:t>
            </a:r>
            <a:r>
              <a:rPr lang="en-US" sz="4000" dirty="0"/>
              <a:t>of </a:t>
            </a:r>
            <a:r>
              <a:rPr lang="en-US" sz="4000" dirty="0" smtClean="0"/>
              <a:t>District Families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800" b="1" dirty="0" smtClean="0"/>
              <a:t>K- 4 is 58% </a:t>
            </a:r>
            <a:r>
              <a:rPr lang="en-US" sz="3600" dirty="0" smtClean="0"/>
              <a:t>(50%free, 8% reduced)</a:t>
            </a:r>
          </a:p>
          <a:p>
            <a:pPr marL="0" indent="0" algn="ctr">
              <a:buNone/>
            </a:pPr>
            <a:r>
              <a:rPr lang="en-US" sz="4800" b="1" dirty="0" smtClean="0"/>
              <a:t>5-8 is 50% 	</a:t>
            </a:r>
            <a:r>
              <a:rPr lang="en-US" sz="3600" dirty="0" smtClean="0"/>
              <a:t>(39%free</a:t>
            </a:r>
            <a:r>
              <a:rPr lang="en-US" sz="3600" dirty="0"/>
              <a:t>, </a:t>
            </a:r>
            <a:r>
              <a:rPr lang="en-US" sz="3600" dirty="0" smtClean="0"/>
              <a:t>11% </a:t>
            </a:r>
            <a:r>
              <a:rPr lang="en-US" sz="3600" dirty="0"/>
              <a:t>reduced</a:t>
            </a:r>
            <a:r>
              <a:rPr lang="en-US" sz="3600" dirty="0" smtClean="0"/>
              <a:t>)</a:t>
            </a:r>
          </a:p>
          <a:p>
            <a:pPr marL="0" indent="0" algn="ctr">
              <a:buNone/>
            </a:pPr>
            <a:r>
              <a:rPr lang="en-US" sz="4800" b="1" dirty="0" smtClean="0"/>
              <a:t>9-12 is 34% </a:t>
            </a:r>
            <a:r>
              <a:rPr lang="en-US" sz="3600" dirty="0" smtClean="0"/>
              <a:t>(24%free</a:t>
            </a:r>
            <a:r>
              <a:rPr lang="en-US" sz="3600" dirty="0"/>
              <a:t>, </a:t>
            </a:r>
            <a:r>
              <a:rPr lang="en-US" sz="3600" dirty="0" smtClean="0"/>
              <a:t>10% </a:t>
            </a:r>
            <a:r>
              <a:rPr lang="en-US" sz="3600" dirty="0"/>
              <a:t>reduced)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244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District Demographics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Open Enrollment </a:t>
            </a:r>
            <a:r>
              <a:rPr lang="en-US" sz="3000" dirty="0" smtClean="0"/>
              <a:t>(</a:t>
            </a:r>
            <a:r>
              <a:rPr lang="en-US" sz="3000" i="1" dirty="0" smtClean="0"/>
              <a:t>information from 11/7</a:t>
            </a:r>
            <a:r>
              <a:rPr lang="en-US" sz="3000" dirty="0" smtClean="0"/>
              <a:t>)</a:t>
            </a:r>
          </a:p>
          <a:p>
            <a:pPr marL="0" indent="0" algn="ctr">
              <a:buNone/>
            </a:pPr>
            <a:r>
              <a:rPr lang="en-US" u="sng" dirty="0" smtClean="0"/>
              <a:t>67 Students IN from other Districts</a:t>
            </a:r>
          </a:p>
          <a:p>
            <a:pPr marL="0" indent="0" algn="ctr">
              <a:buNone/>
            </a:pPr>
            <a:r>
              <a:rPr lang="en-US" sz="2400" dirty="0" smtClean="0"/>
              <a:t>Abbotsford (38) Medford (2) Spencer (10) </a:t>
            </a:r>
          </a:p>
          <a:p>
            <a:pPr marL="0" indent="0" algn="ctr">
              <a:buNone/>
            </a:pPr>
            <a:r>
              <a:rPr lang="en-US" sz="2400" dirty="0" smtClean="0"/>
              <a:t>Loyal (10) Owen-</a:t>
            </a:r>
            <a:r>
              <a:rPr lang="en-US" sz="2400" dirty="0" err="1" smtClean="0"/>
              <a:t>Withee</a:t>
            </a:r>
            <a:r>
              <a:rPr lang="en-US" sz="2400" dirty="0" smtClean="0"/>
              <a:t> (5) Edgar (2)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u="sng" dirty="0" smtClean="0"/>
              <a:t>121 Students OUT to other Districts</a:t>
            </a:r>
          </a:p>
          <a:p>
            <a:pPr marL="0" indent="0" algn="ctr">
              <a:buNone/>
            </a:pPr>
            <a:r>
              <a:rPr lang="en-US" sz="2400" dirty="0"/>
              <a:t>Abbotsford </a:t>
            </a:r>
            <a:r>
              <a:rPr lang="en-US" sz="2400" dirty="0" smtClean="0"/>
              <a:t>(63) </a:t>
            </a:r>
            <a:r>
              <a:rPr lang="en-US" sz="2400" dirty="0"/>
              <a:t>Medford </a:t>
            </a:r>
            <a:r>
              <a:rPr lang="en-US" sz="2400" dirty="0" smtClean="0"/>
              <a:t>(21) </a:t>
            </a:r>
            <a:r>
              <a:rPr lang="en-US" sz="2400" dirty="0"/>
              <a:t>Spencer </a:t>
            </a:r>
            <a:r>
              <a:rPr lang="en-US" sz="2400" dirty="0" smtClean="0"/>
              <a:t>(19) </a:t>
            </a:r>
          </a:p>
          <a:p>
            <a:pPr marL="0" indent="0" algn="ctr">
              <a:buNone/>
            </a:pPr>
            <a:r>
              <a:rPr lang="en-US" sz="2400" dirty="0" smtClean="0"/>
              <a:t>Loyal (0) </a:t>
            </a:r>
            <a:r>
              <a:rPr lang="en-US" sz="2400" dirty="0"/>
              <a:t>Owen-</a:t>
            </a:r>
            <a:r>
              <a:rPr lang="en-US" sz="2400" dirty="0" err="1"/>
              <a:t>Withee</a:t>
            </a:r>
            <a:r>
              <a:rPr lang="en-US" sz="2400" dirty="0"/>
              <a:t> (4) </a:t>
            </a:r>
            <a:r>
              <a:rPr lang="en-US" sz="2400" dirty="0" smtClean="0"/>
              <a:t>Edgar </a:t>
            </a:r>
            <a:r>
              <a:rPr lang="en-US" sz="2400" dirty="0"/>
              <a:t>(1)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Waukesha (1) Marshfield (7) Grantsburg (1) Stratford (5)</a:t>
            </a:r>
            <a:endParaRPr lang="en-US" sz="2400" dirty="0"/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9062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00B050"/>
                </a:solidFill>
                <a:latin typeface="Alba Super" pitchFamily="2" charset="0"/>
              </a:rPr>
              <a:t>Miscellaneous Data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Open Enrollment by Race</a:t>
            </a:r>
          </a:p>
          <a:p>
            <a:pPr marL="0" indent="0" algn="ctr">
              <a:buNone/>
            </a:pPr>
            <a:r>
              <a:rPr lang="en-US" sz="4800" b="1" dirty="0" smtClean="0"/>
              <a:t>OE – IN	10 of 67 (15%)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4800" b="1" dirty="0"/>
              <a:t>OE – </a:t>
            </a:r>
            <a:r>
              <a:rPr lang="en-US" sz="4800" b="1" dirty="0" smtClean="0"/>
              <a:t>OUT</a:t>
            </a:r>
            <a:r>
              <a:rPr lang="en-US" sz="4800" b="1" dirty="0"/>
              <a:t>	</a:t>
            </a:r>
            <a:r>
              <a:rPr lang="en-US" sz="4800" b="1" dirty="0" smtClean="0"/>
              <a:t>19 </a:t>
            </a:r>
            <a:r>
              <a:rPr lang="en-US" sz="4800" b="1" dirty="0"/>
              <a:t>of </a:t>
            </a:r>
            <a:r>
              <a:rPr lang="en-US" sz="4800" b="1" dirty="0" smtClean="0"/>
              <a:t>117 (16%)</a:t>
            </a:r>
            <a:endParaRPr lang="en-US" sz="4800" dirty="0"/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Demographic data is self-reported.</a:t>
            </a:r>
          </a:p>
          <a:p>
            <a:pPr marL="0" indent="0" algn="ctr">
              <a:buNone/>
            </a:pPr>
            <a:r>
              <a:rPr lang="en-US" sz="3600" dirty="0" smtClean="0"/>
              <a:t>Reported as “Hispanic” (yes or no)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166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Alba Super" pitchFamily="2" charset="0"/>
              </a:rPr>
              <a:t>Miscellaneous </a:t>
            </a:r>
            <a:r>
              <a:rPr lang="en-US" sz="7200" dirty="0">
                <a:solidFill>
                  <a:srgbClr val="00B050"/>
                </a:solidFill>
                <a:latin typeface="Alba Super" pitchFamily="2" charset="0"/>
              </a:rPr>
              <a:t>Data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Test Scores and Socio-Economic Status</a:t>
            </a:r>
            <a:endParaRPr lang="en-US" sz="4000" i="1" dirty="0"/>
          </a:p>
          <a:p>
            <a:pPr marL="0" indent="0" algn="ctr">
              <a:buNone/>
            </a:pPr>
            <a:r>
              <a:rPr lang="en-US" dirty="0" smtClean="0"/>
              <a:t>Reading</a:t>
            </a:r>
          </a:p>
          <a:p>
            <a:pPr marL="0" indent="0">
              <a:buNone/>
            </a:pPr>
            <a:r>
              <a:rPr lang="en-US" sz="1800" dirty="0" smtClean="0"/>
              <a:t>			2011-12		2012-13		CHANGE</a:t>
            </a:r>
          </a:p>
          <a:p>
            <a:pPr marL="0" indent="0">
              <a:buNone/>
            </a:pPr>
            <a:r>
              <a:rPr lang="en-US" dirty="0" smtClean="0"/>
              <a:t>Grade 4		440.7	451.8	11.1</a:t>
            </a:r>
          </a:p>
          <a:p>
            <a:pPr marL="0" indent="0">
              <a:buNone/>
            </a:pPr>
            <a:r>
              <a:rPr lang="en-US" sz="1800" dirty="0" smtClean="0"/>
              <a:t>(Not Econ. Disadvantaged)</a:t>
            </a:r>
            <a:r>
              <a:rPr lang="en-US" dirty="0" smtClean="0"/>
              <a:t>	454.0</a:t>
            </a:r>
            <a:r>
              <a:rPr lang="en-US" dirty="0"/>
              <a:t>	471.2	17.2</a:t>
            </a:r>
          </a:p>
          <a:p>
            <a:pPr marL="0" indent="0">
              <a:buNone/>
            </a:pPr>
            <a:r>
              <a:rPr lang="en-US" dirty="0" smtClean="0"/>
              <a:t>Grade 8		497.2	512.8	15.6</a:t>
            </a:r>
          </a:p>
          <a:p>
            <a:pPr marL="0" indent="0">
              <a:buNone/>
            </a:pPr>
            <a:r>
              <a:rPr lang="en-US" sz="1700" dirty="0"/>
              <a:t>(Not Econ. Disadvantaged)</a:t>
            </a:r>
            <a:r>
              <a:rPr lang="en-US" dirty="0"/>
              <a:t>	</a:t>
            </a:r>
            <a:r>
              <a:rPr lang="en-US" dirty="0" smtClean="0"/>
              <a:t>520.9</a:t>
            </a:r>
            <a:r>
              <a:rPr lang="en-US" dirty="0"/>
              <a:t>	</a:t>
            </a:r>
            <a:r>
              <a:rPr lang="en-US" dirty="0" smtClean="0"/>
              <a:t>538.5</a:t>
            </a:r>
            <a:r>
              <a:rPr lang="en-US" dirty="0"/>
              <a:t>	</a:t>
            </a:r>
            <a:r>
              <a:rPr lang="en-US" dirty="0" smtClean="0"/>
              <a:t>17.6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9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Alba Super" pitchFamily="2" charset="0"/>
              </a:rPr>
              <a:t>Miscellaneous </a:t>
            </a:r>
            <a:r>
              <a:rPr lang="en-US" sz="7200" dirty="0">
                <a:solidFill>
                  <a:srgbClr val="00B050"/>
                </a:solidFill>
                <a:latin typeface="Alba Super" pitchFamily="2" charset="0"/>
              </a:rPr>
              <a:t>Data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Test Scores and Socio-Economic Status</a:t>
            </a:r>
            <a:endParaRPr lang="en-US" sz="4000" i="1" dirty="0"/>
          </a:p>
          <a:p>
            <a:pPr marL="0" indent="0" algn="ctr">
              <a:buNone/>
            </a:pPr>
            <a:r>
              <a:rPr lang="en-US" dirty="0" smtClean="0"/>
              <a:t>Mathematics</a:t>
            </a:r>
          </a:p>
          <a:p>
            <a:pPr marL="0" indent="0">
              <a:buNone/>
            </a:pPr>
            <a:r>
              <a:rPr lang="en-US" sz="1800" dirty="0" smtClean="0"/>
              <a:t>			2011-12		2012-13		CHANGE</a:t>
            </a:r>
          </a:p>
          <a:p>
            <a:pPr marL="0" indent="0">
              <a:buNone/>
            </a:pPr>
            <a:r>
              <a:rPr lang="en-US" dirty="0" smtClean="0"/>
              <a:t>Grade 4		424.4	453.8	29.4</a:t>
            </a:r>
          </a:p>
          <a:p>
            <a:pPr marL="0" indent="0">
              <a:buNone/>
            </a:pPr>
            <a:r>
              <a:rPr lang="en-US" sz="1800" dirty="0" smtClean="0"/>
              <a:t>(Not Econ. Disadvantaged)</a:t>
            </a:r>
            <a:r>
              <a:rPr lang="en-US" dirty="0" smtClean="0"/>
              <a:t>	441.8</a:t>
            </a:r>
            <a:r>
              <a:rPr lang="en-US" dirty="0"/>
              <a:t>	</a:t>
            </a:r>
            <a:r>
              <a:rPr lang="en-US" dirty="0" smtClean="0"/>
              <a:t>468.2</a:t>
            </a:r>
            <a:r>
              <a:rPr lang="en-US" dirty="0"/>
              <a:t>	</a:t>
            </a:r>
            <a:r>
              <a:rPr lang="en-US" dirty="0" smtClean="0"/>
              <a:t>26.4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Grade 8		517.2	529.2	12.0</a:t>
            </a:r>
          </a:p>
          <a:p>
            <a:pPr marL="0" indent="0">
              <a:buNone/>
            </a:pPr>
            <a:r>
              <a:rPr lang="en-US" sz="1700" dirty="0"/>
              <a:t>(Not Econ. Disadvantaged)</a:t>
            </a:r>
            <a:r>
              <a:rPr lang="en-US" dirty="0"/>
              <a:t>	</a:t>
            </a:r>
            <a:r>
              <a:rPr lang="en-US" dirty="0" smtClean="0"/>
              <a:t>533.6</a:t>
            </a:r>
            <a:r>
              <a:rPr lang="en-US" dirty="0"/>
              <a:t>	</a:t>
            </a:r>
            <a:r>
              <a:rPr lang="en-US" dirty="0" smtClean="0"/>
              <a:t>547.1</a:t>
            </a:r>
            <a:r>
              <a:rPr lang="en-US" dirty="0"/>
              <a:t>	</a:t>
            </a:r>
            <a:r>
              <a:rPr lang="en-US" dirty="0" smtClean="0"/>
              <a:t>13.5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7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Alba Super" pitchFamily="2" charset="0"/>
              </a:rPr>
              <a:t>Miscellaneous </a:t>
            </a:r>
            <a:r>
              <a:rPr lang="en-US" sz="7200" dirty="0">
                <a:solidFill>
                  <a:srgbClr val="00B050"/>
                </a:solidFill>
                <a:latin typeface="Alba Super" pitchFamily="2" charset="0"/>
              </a:rPr>
              <a:t>Data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Test Scores and Language Status</a:t>
            </a:r>
            <a:endParaRPr lang="en-US" sz="4000" i="1" dirty="0"/>
          </a:p>
          <a:p>
            <a:pPr marL="0" indent="0" algn="ctr">
              <a:buNone/>
            </a:pPr>
            <a:r>
              <a:rPr lang="en-US" dirty="0" smtClean="0"/>
              <a:t>Reading</a:t>
            </a:r>
          </a:p>
          <a:p>
            <a:pPr marL="0" indent="0">
              <a:buNone/>
            </a:pPr>
            <a:r>
              <a:rPr lang="en-US" sz="1800" dirty="0" smtClean="0"/>
              <a:t>			2011-12		2012-13		CHANGE</a:t>
            </a:r>
          </a:p>
          <a:p>
            <a:pPr marL="0" indent="0">
              <a:buNone/>
            </a:pPr>
            <a:r>
              <a:rPr lang="en-US" dirty="0" smtClean="0"/>
              <a:t>Grade 4	</a:t>
            </a:r>
            <a:r>
              <a:rPr lang="en-US" dirty="0"/>
              <a:t>	454.0	471.2	17.2</a:t>
            </a:r>
          </a:p>
          <a:p>
            <a:pPr marL="0" indent="0">
              <a:buNone/>
            </a:pPr>
            <a:r>
              <a:rPr lang="en-US" sz="1800" dirty="0" smtClean="0"/>
              <a:t>(ELL Levels 3 &amp; 4)</a:t>
            </a:r>
            <a:r>
              <a:rPr lang="en-US" dirty="0" smtClean="0"/>
              <a:t>		</a:t>
            </a:r>
            <a:r>
              <a:rPr lang="en-US" dirty="0"/>
              <a:t>423.0</a:t>
            </a:r>
            <a:r>
              <a:rPr lang="en-US"/>
              <a:t>	</a:t>
            </a:r>
            <a:r>
              <a:rPr lang="en-US" smtClean="0"/>
              <a:t>440.0</a:t>
            </a:r>
            <a:r>
              <a:rPr lang="en-US" dirty="0"/>
              <a:t>	17.0</a:t>
            </a:r>
          </a:p>
          <a:p>
            <a:pPr marL="0" indent="0">
              <a:buNone/>
            </a:pPr>
            <a:r>
              <a:rPr lang="en-US" dirty="0" smtClean="0"/>
              <a:t>Grade 8	</a:t>
            </a:r>
            <a:r>
              <a:rPr lang="en-US" dirty="0"/>
              <a:t>	520.9	538.5	17.6</a:t>
            </a:r>
          </a:p>
          <a:p>
            <a:pPr marL="0" indent="0">
              <a:buNone/>
            </a:pPr>
            <a:r>
              <a:rPr lang="en-US" sz="1700" dirty="0" smtClean="0"/>
              <a:t>(ELL levels 3 &amp; 4)</a:t>
            </a:r>
            <a:r>
              <a:rPr lang="en-US" dirty="0"/>
              <a:t>	</a:t>
            </a:r>
            <a:r>
              <a:rPr lang="en-US" dirty="0" smtClean="0"/>
              <a:t>	435.0</a:t>
            </a:r>
            <a:r>
              <a:rPr lang="en-US" dirty="0"/>
              <a:t>	</a:t>
            </a:r>
            <a:r>
              <a:rPr lang="en-US" dirty="0" smtClean="0"/>
              <a:t>451.0</a:t>
            </a:r>
            <a:r>
              <a:rPr lang="en-US" dirty="0"/>
              <a:t>	</a:t>
            </a:r>
            <a:r>
              <a:rPr lang="en-US" dirty="0" smtClean="0"/>
              <a:t>16.0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0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Alba Super" pitchFamily="2" charset="0"/>
              </a:rPr>
              <a:t>Miscellaneous </a:t>
            </a:r>
            <a:r>
              <a:rPr lang="en-US" sz="7200" dirty="0">
                <a:solidFill>
                  <a:srgbClr val="00B050"/>
                </a:solidFill>
                <a:latin typeface="Alba Super" pitchFamily="2" charset="0"/>
              </a:rPr>
              <a:t>Data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Test Scores and Language Status</a:t>
            </a:r>
            <a:endParaRPr lang="en-US" sz="4000" i="1" dirty="0"/>
          </a:p>
          <a:p>
            <a:pPr marL="0" indent="0" algn="ctr">
              <a:buNone/>
            </a:pPr>
            <a:r>
              <a:rPr lang="en-US" dirty="0" smtClean="0"/>
              <a:t>Mathematics</a:t>
            </a:r>
          </a:p>
          <a:p>
            <a:pPr marL="0" indent="0">
              <a:buNone/>
            </a:pPr>
            <a:r>
              <a:rPr lang="en-US" sz="1800" dirty="0" smtClean="0"/>
              <a:t>			2011-12		2012-13		CHANGE</a:t>
            </a:r>
          </a:p>
          <a:p>
            <a:pPr marL="0" indent="0">
              <a:buNone/>
            </a:pPr>
            <a:r>
              <a:rPr lang="en-US" dirty="0" smtClean="0"/>
              <a:t>Grade 4	</a:t>
            </a:r>
            <a:r>
              <a:rPr lang="en-US" dirty="0"/>
              <a:t>	441.8	468.2	26.4</a:t>
            </a:r>
          </a:p>
          <a:p>
            <a:pPr marL="0" indent="0">
              <a:buNone/>
            </a:pPr>
            <a:r>
              <a:rPr lang="en-US" sz="1800" dirty="0" smtClean="0"/>
              <a:t>(ELL Levels 3 &amp; 4)</a:t>
            </a:r>
            <a:r>
              <a:rPr lang="en-US" dirty="0" smtClean="0"/>
              <a:t>		</a:t>
            </a:r>
            <a:r>
              <a:rPr lang="en-US" dirty="0"/>
              <a:t>379.0	438.8	59.8</a:t>
            </a:r>
          </a:p>
          <a:p>
            <a:pPr marL="0" indent="0">
              <a:buNone/>
            </a:pPr>
            <a:r>
              <a:rPr lang="en-US" dirty="0" smtClean="0"/>
              <a:t>Grade 8	</a:t>
            </a:r>
            <a:r>
              <a:rPr lang="en-US" dirty="0"/>
              <a:t>	</a:t>
            </a:r>
            <a:r>
              <a:rPr lang="en-US" dirty="0" smtClean="0"/>
              <a:t>533.6</a:t>
            </a:r>
            <a:r>
              <a:rPr lang="en-US" dirty="0"/>
              <a:t>	547.1	</a:t>
            </a:r>
            <a:r>
              <a:rPr lang="en-US" dirty="0" smtClean="0"/>
              <a:t>13.5</a:t>
            </a:r>
          </a:p>
          <a:p>
            <a:pPr marL="0" indent="0">
              <a:buNone/>
            </a:pPr>
            <a:r>
              <a:rPr lang="en-US" sz="1700" dirty="0" smtClean="0"/>
              <a:t>(ELL levels 3 &amp; 4)</a:t>
            </a:r>
            <a:r>
              <a:rPr lang="en-US" dirty="0"/>
              <a:t>	</a:t>
            </a:r>
            <a:r>
              <a:rPr lang="en-US" dirty="0" smtClean="0"/>
              <a:t>	473.0</a:t>
            </a:r>
            <a:r>
              <a:rPr lang="en-US" dirty="0"/>
              <a:t>	</a:t>
            </a:r>
            <a:r>
              <a:rPr lang="en-US" dirty="0" smtClean="0"/>
              <a:t>456.0</a:t>
            </a:r>
            <a:r>
              <a:rPr lang="en-US" dirty="0"/>
              <a:t>	</a:t>
            </a:r>
            <a:r>
              <a:rPr lang="en-US" dirty="0" smtClean="0"/>
              <a:t>-17.0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 smtClean="0"/>
              <a:t>Report Card Data</a:t>
            </a:r>
          </a:p>
          <a:p>
            <a:pPr marL="0" indent="0" algn="ctr">
              <a:buNone/>
            </a:pPr>
            <a:r>
              <a:rPr lang="en-US" sz="4800" dirty="0" smtClean="0"/>
              <a:t>Colby </a:t>
            </a:r>
            <a:r>
              <a:rPr lang="en-US" sz="4800" dirty="0"/>
              <a:t>Elementary Priority </a:t>
            </a:r>
            <a:r>
              <a:rPr lang="en-US" sz="4800" dirty="0" smtClean="0"/>
              <a:t>Areas</a:t>
            </a:r>
            <a:endParaRPr lang="en-US" dirty="0"/>
          </a:p>
          <a:p>
            <a:r>
              <a:rPr lang="en-US" i="1" dirty="0"/>
              <a:t>Closing </a:t>
            </a:r>
            <a:r>
              <a:rPr lang="en-US" i="1" dirty="0" smtClean="0"/>
              <a:t>gaps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Reading		</a:t>
            </a:r>
            <a:r>
              <a:rPr lang="en-US" sz="2800" dirty="0" smtClean="0"/>
              <a:t>24.3 </a:t>
            </a:r>
            <a:r>
              <a:rPr lang="en-US" sz="2800" dirty="0"/>
              <a:t>/ </a:t>
            </a:r>
            <a:r>
              <a:rPr lang="en-US" sz="2800" dirty="0" smtClean="0"/>
              <a:t>33.2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Mathematics	</a:t>
            </a:r>
            <a:r>
              <a:rPr lang="en-US" sz="2800" dirty="0" smtClean="0"/>
              <a:t>26.8 </a:t>
            </a:r>
            <a:r>
              <a:rPr lang="en-US" sz="2800" dirty="0"/>
              <a:t>/ </a:t>
            </a:r>
            <a:r>
              <a:rPr lang="en-US" sz="2800" dirty="0" smtClean="0"/>
              <a:t>32.4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11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/>
              <a:t>Report Card </a:t>
            </a:r>
            <a:r>
              <a:rPr lang="en-US" sz="4800" dirty="0" smtClean="0"/>
              <a:t>Data</a:t>
            </a:r>
          </a:p>
          <a:p>
            <a:pPr marL="0" indent="0" algn="ctr">
              <a:buNone/>
            </a:pPr>
            <a:r>
              <a:rPr lang="en-US" sz="4800" dirty="0" smtClean="0"/>
              <a:t>Middle School Priority Areas</a:t>
            </a:r>
            <a:endParaRPr lang="en-US" dirty="0"/>
          </a:p>
          <a:p>
            <a:r>
              <a:rPr lang="en-US" i="1" dirty="0"/>
              <a:t>Closing </a:t>
            </a:r>
            <a:r>
              <a:rPr lang="en-US" i="1" dirty="0" smtClean="0"/>
              <a:t>gaps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Reading		</a:t>
            </a:r>
            <a:r>
              <a:rPr lang="en-US" sz="2800" dirty="0" smtClean="0"/>
              <a:t>37.2 </a:t>
            </a:r>
            <a:r>
              <a:rPr lang="en-US" sz="2800" dirty="0"/>
              <a:t>/ </a:t>
            </a:r>
            <a:r>
              <a:rPr lang="en-US" sz="2800" dirty="0" smtClean="0"/>
              <a:t>33.2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Mathematics	</a:t>
            </a:r>
            <a:r>
              <a:rPr lang="en-US" sz="2800" dirty="0" smtClean="0"/>
              <a:t>31.2/ 31.3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0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solidFill>
                  <a:srgbClr val="00B050"/>
                </a:solidFill>
                <a:latin typeface="Alba Super" pitchFamily="2" charset="0"/>
              </a:rPr>
              <a:t>Student Achievement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/>
              <a:t>Report Card </a:t>
            </a:r>
            <a:r>
              <a:rPr lang="en-US" sz="4800" dirty="0" smtClean="0"/>
              <a:t>Data</a:t>
            </a:r>
          </a:p>
          <a:p>
            <a:pPr marL="0" indent="0" algn="ctr">
              <a:buNone/>
            </a:pPr>
            <a:r>
              <a:rPr lang="en-US" sz="4800" dirty="0" smtClean="0"/>
              <a:t>High School Priority Areas</a:t>
            </a:r>
            <a:endParaRPr lang="en-US" dirty="0"/>
          </a:p>
          <a:p>
            <a:r>
              <a:rPr lang="en-US" i="1" dirty="0"/>
              <a:t>Closing </a:t>
            </a:r>
            <a:r>
              <a:rPr lang="en-US" i="1" dirty="0" smtClean="0"/>
              <a:t>gaps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/>
              <a:t>Graduation </a:t>
            </a:r>
            <a:r>
              <a:rPr lang="en-US" sz="2800" dirty="0"/>
              <a:t>R</a:t>
            </a:r>
            <a:r>
              <a:rPr lang="en-US" sz="2800" dirty="0" smtClean="0"/>
              <a:t>ate Gaps</a:t>
            </a:r>
            <a:r>
              <a:rPr lang="en-US" sz="2800" dirty="0"/>
              <a:t>	</a:t>
            </a:r>
            <a:r>
              <a:rPr lang="en-US" sz="2800" dirty="0" smtClean="0"/>
              <a:t>94.7 </a:t>
            </a:r>
            <a:r>
              <a:rPr lang="en-US" sz="2800" dirty="0"/>
              <a:t>/ </a:t>
            </a:r>
            <a:r>
              <a:rPr lang="en-US" sz="2800" dirty="0" smtClean="0"/>
              <a:t>33.7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72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Agenda for this evening..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75456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b="1" dirty="0"/>
              <a:t>NOVEMBER 21, 2013 @ 6:00 PM Middle School </a:t>
            </a:r>
            <a:r>
              <a:rPr lang="en-US" b="1" dirty="0" smtClean="0"/>
              <a:t>LMC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sz="3600" dirty="0"/>
              <a:t>Brief review of November 7 meeting- Paul </a:t>
            </a:r>
            <a:r>
              <a:rPr lang="en-US" sz="3600" dirty="0" err="1"/>
              <a:t>Hardt</a:t>
            </a:r>
            <a:r>
              <a:rPr lang="en-US" sz="3600" dirty="0"/>
              <a:t>- 10 minutes</a:t>
            </a:r>
          </a:p>
          <a:p>
            <a:r>
              <a:rPr lang="en-US" sz="3600" dirty="0"/>
              <a:t>Third Specific Data presentation- 10 minutes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How </a:t>
            </a:r>
            <a:r>
              <a:rPr lang="en-US" sz="3600" dirty="0"/>
              <a:t>will the vouchers effect CSD</a:t>
            </a:r>
            <a:r>
              <a:rPr lang="en-US" sz="3600" dirty="0" smtClean="0"/>
              <a:t>?</a:t>
            </a:r>
            <a:endParaRPr lang="en-US" sz="3600" dirty="0"/>
          </a:p>
          <a:p>
            <a:r>
              <a:rPr lang="en-US" sz="3600" dirty="0"/>
              <a:t>Fourth Specific Data presentation- 20 minutes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Test Scores vs. socio economic status</a:t>
            </a:r>
          </a:p>
          <a:p>
            <a:pPr marL="0" indent="0">
              <a:buNone/>
            </a:pPr>
            <a:r>
              <a:rPr lang="en-US" sz="3600" dirty="0" smtClean="0"/>
              <a:t>	Poverty level of district families</a:t>
            </a:r>
            <a:r>
              <a:rPr lang="en-US" sz="3600" dirty="0"/>
              <a:t> 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Second SOAR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discussion- 30 minutes</a:t>
            </a:r>
          </a:p>
          <a:p>
            <a:r>
              <a:rPr lang="en-US" sz="3600" dirty="0"/>
              <a:t>Fifth Specific Data presentation- 20 minutes</a:t>
            </a:r>
          </a:p>
          <a:p>
            <a:pPr marL="0" indent="0">
              <a:buNone/>
            </a:pPr>
            <a:r>
              <a:rPr lang="en-US" sz="3600" dirty="0" smtClean="0"/>
              <a:t>	State </a:t>
            </a:r>
            <a:r>
              <a:rPr lang="en-US" sz="3600" dirty="0"/>
              <a:t>of Technology and P</a:t>
            </a:r>
            <a:r>
              <a:rPr lang="en-US" sz="3600" dirty="0" smtClean="0"/>
              <a:t>ossibilities</a:t>
            </a:r>
            <a:endParaRPr lang="en-US" sz="3600" dirty="0"/>
          </a:p>
          <a:p>
            <a:r>
              <a:rPr lang="en-US" sz="3600" b="1" dirty="0">
                <a:solidFill>
                  <a:srgbClr val="FF0000"/>
                </a:solidFill>
              </a:rPr>
              <a:t>Third SOAR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discussion and summary discussion- 30 </a:t>
            </a:r>
            <a:r>
              <a:rPr lang="en-US" sz="3600" dirty="0" smtClean="0"/>
              <a:t>minutes</a:t>
            </a:r>
          </a:p>
          <a:p>
            <a:r>
              <a:rPr lang="en-US" sz="3600" dirty="0" smtClean="0"/>
              <a:t>Discussion on Community Survey</a:t>
            </a:r>
          </a:p>
          <a:p>
            <a:r>
              <a:rPr lang="en-US" sz="3600" dirty="0" smtClean="0"/>
              <a:t>Feedback Form</a:t>
            </a:r>
            <a:endParaRPr lang="en-US" sz="3600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600" i="1" dirty="0" smtClean="0"/>
              <a:t>Set </a:t>
            </a:r>
            <a:r>
              <a:rPr lang="en-US" sz="2600" i="1" dirty="0"/>
              <a:t>Date Time and Location for 4</a:t>
            </a:r>
            <a:r>
              <a:rPr lang="en-US" sz="2600" i="1" baseline="30000" dirty="0"/>
              <a:t>th</a:t>
            </a:r>
            <a:r>
              <a:rPr lang="en-US" sz="2600" i="1" dirty="0"/>
              <a:t> </a:t>
            </a:r>
            <a:r>
              <a:rPr lang="en-US" sz="2600" i="1" dirty="0" smtClean="0"/>
              <a:t>Meeting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3713006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SOAR Activity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Strengths</a:t>
            </a:r>
          </a:p>
          <a:p>
            <a:r>
              <a:rPr lang="en-US" sz="6000" dirty="0" smtClean="0"/>
              <a:t>Opportunities</a:t>
            </a:r>
          </a:p>
          <a:p>
            <a:r>
              <a:rPr lang="en-US" sz="6000" dirty="0" smtClean="0"/>
              <a:t>Aspirations</a:t>
            </a:r>
            <a:r>
              <a:rPr lang="en-US" sz="4800" dirty="0" smtClean="0"/>
              <a:t> </a:t>
            </a:r>
            <a:r>
              <a:rPr lang="en-US" sz="2800" dirty="0" smtClean="0"/>
              <a:t>(goals, hopes, dreams)</a:t>
            </a:r>
          </a:p>
          <a:p>
            <a:r>
              <a:rPr lang="en-US" sz="6000" dirty="0" smtClean="0"/>
              <a:t>Results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61976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State of Technology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4000" dirty="0" smtClean="0"/>
              <a:t>2011-12</a:t>
            </a:r>
          </a:p>
          <a:p>
            <a:pPr marL="0" indent="0">
              <a:buNone/>
            </a:pPr>
            <a:r>
              <a:rPr lang="en-US" sz="3500" dirty="0" smtClean="0"/>
              <a:t>Significant upgrade to all servers and closets</a:t>
            </a:r>
          </a:p>
          <a:p>
            <a:pPr marL="0" indent="0">
              <a:buNone/>
            </a:pPr>
            <a:r>
              <a:rPr lang="en-US" sz="3500" dirty="0" smtClean="0"/>
              <a:t>Moved to virtual servers (9 boxes to single, redundant host)</a:t>
            </a:r>
          </a:p>
          <a:p>
            <a:pPr marL="0" indent="0">
              <a:buNone/>
            </a:pPr>
            <a:r>
              <a:rPr lang="en-US" sz="3500" dirty="0" smtClean="0"/>
              <a:t>Added backup servers (off site / CDEC and HS)</a:t>
            </a:r>
          </a:p>
          <a:p>
            <a:pPr marL="0" indent="0">
              <a:buNone/>
            </a:pPr>
            <a:r>
              <a:rPr lang="en-US" sz="3500" dirty="0"/>
              <a:t>R</a:t>
            </a:r>
            <a:r>
              <a:rPr lang="en-US" sz="3500" dirty="0" smtClean="0"/>
              <a:t>eviewed wiring and connections between closets (1gb to 10 </a:t>
            </a:r>
            <a:r>
              <a:rPr lang="en-US" sz="3500" dirty="0" err="1" smtClean="0"/>
              <a:t>gb</a:t>
            </a:r>
            <a:r>
              <a:rPr lang="en-US" sz="3500" dirty="0" smtClean="0"/>
              <a:t>) </a:t>
            </a:r>
            <a:r>
              <a:rPr lang="en-US" sz="3500" i="1" dirty="0" smtClean="0"/>
              <a:t>not done</a:t>
            </a:r>
          </a:p>
          <a:p>
            <a:pPr marL="0" indent="0">
              <a:buNone/>
            </a:pPr>
            <a:r>
              <a:rPr lang="en-US" sz="3500" dirty="0" smtClean="0"/>
              <a:t>Quoted phone system upgrade - $225, 000 + </a:t>
            </a:r>
            <a:r>
              <a:rPr lang="en-US" sz="3500" i="1" dirty="0"/>
              <a:t>not done</a:t>
            </a:r>
            <a:endParaRPr lang="en-US" sz="3500" dirty="0" smtClean="0"/>
          </a:p>
          <a:p>
            <a:pPr marL="0" indent="0">
              <a:buNone/>
            </a:pPr>
            <a:r>
              <a:rPr lang="en-US" sz="3500" dirty="0" smtClean="0"/>
              <a:t>Implemented pilots for multiple devices (iPads)</a:t>
            </a:r>
          </a:p>
          <a:p>
            <a:pPr marL="0" indent="0">
              <a:buNone/>
            </a:pPr>
            <a:r>
              <a:rPr lang="en-US" sz="3500" dirty="0" smtClean="0"/>
              <a:t>Upgrade web site and presence</a:t>
            </a:r>
          </a:p>
          <a:p>
            <a:pPr marL="0" indent="0">
              <a:buNone/>
            </a:pPr>
            <a:endParaRPr lang="en-US" sz="3300" dirty="0" smtClean="0"/>
          </a:p>
          <a:p>
            <a:r>
              <a:rPr lang="en-US" sz="4000" dirty="0" smtClean="0"/>
              <a:t>2012-13</a:t>
            </a:r>
          </a:p>
          <a:p>
            <a:pPr marL="0" indent="0">
              <a:buNone/>
            </a:pPr>
            <a:r>
              <a:rPr lang="en-US" sz="3400" dirty="0" smtClean="0"/>
              <a:t>Upgraded ALL wireless access points within the district</a:t>
            </a:r>
          </a:p>
          <a:p>
            <a:pPr marL="0" indent="0">
              <a:buNone/>
            </a:pPr>
            <a:r>
              <a:rPr lang="en-US" sz="3400" dirty="0" smtClean="0"/>
              <a:t>Upgraded all connections between the access points and closets</a:t>
            </a:r>
          </a:p>
          <a:p>
            <a:pPr marL="0" indent="0">
              <a:buNone/>
            </a:pPr>
            <a:r>
              <a:rPr lang="en-US" sz="3400" dirty="0" smtClean="0"/>
              <a:t>Increased data broadband from 30 mbps to 100 mbps</a:t>
            </a:r>
          </a:p>
          <a:p>
            <a:pPr marL="0" indent="0">
              <a:buNone/>
            </a:pPr>
            <a:r>
              <a:rPr lang="en-US" sz="3400" dirty="0" smtClean="0"/>
              <a:t>Replaced all switches in the district for network traffic</a:t>
            </a:r>
          </a:p>
          <a:p>
            <a:pPr marL="0" indent="0">
              <a:buNone/>
            </a:pPr>
            <a:r>
              <a:rPr lang="en-US" sz="3400" dirty="0" smtClean="0"/>
              <a:t>Eliminated wireless data transfer between CDEC and HS</a:t>
            </a:r>
          </a:p>
          <a:p>
            <a:pPr marL="0" indent="0">
              <a:buNone/>
            </a:pPr>
            <a:r>
              <a:rPr lang="en-US" sz="3400" dirty="0" smtClean="0"/>
              <a:t>Increased pilots of multiple devices (Surface Pro / Elite Pad / Apple TV)</a:t>
            </a:r>
          </a:p>
          <a:p>
            <a:pPr marL="0" indent="0">
              <a:buNone/>
            </a:pPr>
            <a:r>
              <a:rPr lang="en-US" sz="3400" dirty="0" smtClean="0"/>
              <a:t>Added video streaming capabilities for Staff</a:t>
            </a:r>
          </a:p>
          <a:p>
            <a:pPr marL="0" indent="0">
              <a:buNone/>
            </a:pPr>
            <a:r>
              <a:rPr lang="en-US" sz="3400" dirty="0" smtClean="0"/>
              <a:t>Implemented School Messenger</a:t>
            </a:r>
          </a:p>
          <a:p>
            <a:pPr marL="0" indent="0">
              <a:buNone/>
            </a:pPr>
            <a:r>
              <a:rPr lang="en-US" sz="3400" dirty="0" smtClean="0"/>
              <a:t>Upgrade Infinite Campus (SIS and lunch program)</a:t>
            </a:r>
          </a:p>
          <a:p>
            <a:pPr marL="0" indent="0">
              <a:buNone/>
            </a:pPr>
            <a:r>
              <a:rPr lang="en-US" sz="3400" dirty="0" smtClean="0"/>
              <a:t>Upgraded email servers</a:t>
            </a:r>
          </a:p>
        </p:txBody>
      </p:sp>
    </p:spTree>
    <p:extLst>
      <p:ext uri="{BB962C8B-B14F-4D97-AF65-F5344CB8AC3E}">
        <p14:creationId xmlns:p14="http://schemas.microsoft.com/office/powerpoint/2010/main" val="13416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State of Technology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2013-14.. </a:t>
            </a:r>
            <a:r>
              <a:rPr lang="en-US" sz="4000" i="1" dirty="0"/>
              <a:t>a</a:t>
            </a:r>
            <a:r>
              <a:rPr lang="en-US" sz="4000" i="1" dirty="0" smtClean="0"/>
              <a:t>nd future</a:t>
            </a:r>
          </a:p>
          <a:p>
            <a:pPr marL="0" indent="0">
              <a:buNone/>
            </a:pPr>
            <a:r>
              <a:rPr lang="en-US" sz="2400" dirty="0" smtClean="0"/>
              <a:t>High Priority - Upgrade teachers (staff) machines</a:t>
            </a:r>
          </a:p>
          <a:p>
            <a:pPr marL="0" indent="0">
              <a:buNone/>
            </a:pPr>
            <a:r>
              <a:rPr lang="en-US" sz="2400" dirty="0" smtClean="0"/>
              <a:t>High Priority - Replace phone system</a:t>
            </a:r>
            <a:r>
              <a:rPr lang="en-US" sz="1400" dirty="0" smtClean="0"/>
              <a:t> (recent quotes about $125,00)</a:t>
            </a:r>
          </a:p>
          <a:p>
            <a:pPr marL="0" indent="0">
              <a:buNone/>
            </a:pPr>
            <a:r>
              <a:rPr lang="en-US" sz="2400" dirty="0" smtClean="0"/>
              <a:t>Determine direction for technology Integration and 1:1 (2:1)</a:t>
            </a:r>
          </a:p>
          <a:p>
            <a:pPr marL="0" indent="0">
              <a:buNone/>
            </a:pPr>
            <a:r>
              <a:rPr lang="en-US" sz="2400" dirty="0" smtClean="0"/>
              <a:t>Technology / Curriculum – online texts</a:t>
            </a:r>
          </a:p>
          <a:p>
            <a:pPr marL="0" indent="0">
              <a:buNone/>
            </a:pPr>
            <a:r>
              <a:rPr lang="en-US" sz="2400" dirty="0" smtClean="0"/>
              <a:t>Plan for next series of upgrades (server hosts in 2016-17)</a:t>
            </a:r>
          </a:p>
          <a:p>
            <a:pPr marL="0" indent="0">
              <a:buNone/>
            </a:pPr>
            <a:r>
              <a:rPr lang="en-US" sz="2400" dirty="0" smtClean="0"/>
              <a:t>Plan for sustainability of technology resources</a:t>
            </a:r>
          </a:p>
        </p:txBody>
      </p:sp>
    </p:spTree>
    <p:extLst>
      <p:ext uri="{BB962C8B-B14F-4D97-AF65-F5344CB8AC3E}">
        <p14:creationId xmlns:p14="http://schemas.microsoft.com/office/powerpoint/2010/main" val="56510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SOAR Activity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Strengths</a:t>
            </a:r>
          </a:p>
          <a:p>
            <a:r>
              <a:rPr lang="en-US" sz="6000" dirty="0" smtClean="0"/>
              <a:t>Opportunities</a:t>
            </a:r>
          </a:p>
          <a:p>
            <a:r>
              <a:rPr lang="en-US" sz="6000" dirty="0" smtClean="0"/>
              <a:t>Aspirations</a:t>
            </a:r>
            <a:r>
              <a:rPr lang="en-US" sz="4800" dirty="0" smtClean="0"/>
              <a:t> </a:t>
            </a:r>
            <a:r>
              <a:rPr lang="en-US" sz="2800" dirty="0" smtClean="0"/>
              <a:t>(goals, hopes, dreams)</a:t>
            </a:r>
          </a:p>
          <a:p>
            <a:r>
              <a:rPr lang="en-US" sz="6000" dirty="0" smtClean="0"/>
              <a:t>Results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74456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i="1" dirty="0" smtClean="0"/>
              <a:t>Open</a:t>
            </a:r>
          </a:p>
          <a:p>
            <a:pPr marL="0" indent="0" algn="ctr">
              <a:buNone/>
            </a:pPr>
            <a:r>
              <a:rPr lang="en-US" sz="8800" i="1" dirty="0" smtClean="0"/>
              <a:t>Discussion</a:t>
            </a:r>
            <a:endParaRPr lang="en-US" sz="8800" i="1" dirty="0"/>
          </a:p>
        </p:txBody>
      </p:sp>
    </p:spTree>
    <p:extLst>
      <p:ext uri="{BB962C8B-B14F-4D97-AF65-F5344CB8AC3E}">
        <p14:creationId xmlns:p14="http://schemas.microsoft.com/office/powerpoint/2010/main" val="331546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Survey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i="1" dirty="0" smtClean="0"/>
              <a:t>Stakeholder Driven Strategic Planning</a:t>
            </a:r>
          </a:p>
          <a:p>
            <a:r>
              <a:rPr lang="en-US" dirty="0" smtClean="0"/>
              <a:t>Identify your role in the community</a:t>
            </a:r>
          </a:p>
          <a:p>
            <a:r>
              <a:rPr lang="en-US" dirty="0" smtClean="0"/>
              <a:t>What are the greatest challenges or issues the school district will face over the next five years…</a:t>
            </a:r>
          </a:p>
          <a:p>
            <a:r>
              <a:rPr lang="en-US" dirty="0" smtClean="0"/>
              <a:t>What are the most important skills and abilities students need to know or be able to do to be prepared for a successful future?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evidence do you use to judge the quality of education in our school district?</a:t>
            </a:r>
          </a:p>
          <a:p>
            <a:r>
              <a:rPr lang="en-US" dirty="0" smtClean="0"/>
              <a:t>What should be the financial priorities be for the school district during the next five years?  (select the five highest from the list)</a:t>
            </a:r>
          </a:p>
          <a:p>
            <a:r>
              <a:rPr lang="en-US" dirty="0" smtClean="0"/>
              <a:t>What could the school district do that would delight you?</a:t>
            </a:r>
          </a:p>
        </p:txBody>
      </p:sp>
    </p:spTree>
    <p:extLst>
      <p:ext uri="{BB962C8B-B14F-4D97-AF65-F5344CB8AC3E}">
        <p14:creationId xmlns:p14="http://schemas.microsoft.com/office/powerpoint/2010/main" val="22062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information or advice would you give the strategic planning team as they make decisions about long-term priorities and goals?</a:t>
            </a:r>
          </a:p>
          <a:p>
            <a:endParaRPr lang="en-US" dirty="0"/>
          </a:p>
          <a:p>
            <a:r>
              <a:rPr lang="en-US" dirty="0" smtClean="0"/>
              <a:t>OTHER Questions for this survey?</a:t>
            </a:r>
          </a:p>
        </p:txBody>
      </p:sp>
    </p:spTree>
    <p:extLst>
      <p:ext uri="{BB962C8B-B14F-4D97-AF65-F5344CB8AC3E}">
        <p14:creationId xmlns:p14="http://schemas.microsoft.com/office/powerpoint/2010/main" val="371816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7030A0"/>
                </a:solidFill>
              </a:rPr>
              <a:t>Closure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b="1" i="1" dirty="0" smtClean="0"/>
              <a:t>THANK YOU!</a:t>
            </a:r>
          </a:p>
          <a:p>
            <a:pPr algn="ctr">
              <a:buNone/>
            </a:pPr>
            <a:r>
              <a:rPr lang="en-US" sz="4000" b="1" i="1" dirty="0" smtClean="0"/>
              <a:t>Complete the Session </a:t>
            </a:r>
            <a:r>
              <a:rPr lang="en-US" sz="4000" b="1" i="1" dirty="0" smtClean="0">
                <a:solidFill>
                  <a:srgbClr val="FF0000"/>
                </a:solidFill>
              </a:rPr>
              <a:t>Feedback Forms</a:t>
            </a:r>
          </a:p>
          <a:p>
            <a:pPr algn="ctr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Set the date </a:t>
            </a:r>
            <a:r>
              <a:rPr lang="en-US" sz="4000" b="1" i="1" dirty="0" smtClean="0"/>
              <a:t>for the 4</a:t>
            </a:r>
            <a:r>
              <a:rPr lang="en-US" sz="4000" b="1" i="1" baseline="30000" dirty="0" smtClean="0"/>
              <a:t>th</a:t>
            </a:r>
            <a:r>
              <a:rPr lang="en-US" sz="4000" b="1" i="1" dirty="0" smtClean="0"/>
              <a:t> Meeting</a:t>
            </a:r>
          </a:p>
          <a:p>
            <a:pPr algn="ctr">
              <a:buNone/>
            </a:pPr>
            <a:r>
              <a:rPr lang="en-US" sz="4000" b="1" i="1" dirty="0" smtClean="0"/>
              <a:t>See you again on </a:t>
            </a:r>
            <a:r>
              <a:rPr lang="en-US" sz="4000" b="1" i="1" dirty="0" smtClean="0">
                <a:solidFill>
                  <a:srgbClr val="FF0000"/>
                </a:solidFill>
              </a:rPr>
              <a:t>December 11</a:t>
            </a:r>
            <a:r>
              <a:rPr lang="en-US" sz="4000" b="1" i="1" baseline="30000" dirty="0" smtClean="0">
                <a:solidFill>
                  <a:srgbClr val="FF0000"/>
                </a:solidFill>
              </a:rPr>
              <a:t>th</a:t>
            </a:r>
            <a:endParaRPr lang="en-US" sz="40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6:00, Middle School LMC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51355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smtClean="0">
                <a:solidFill>
                  <a:srgbClr val="00B050"/>
                </a:solidFill>
              </a:rPr>
              <a:t>The Mission of the School District of Colby is Learning.</a:t>
            </a:r>
            <a:endParaRPr lang="en-US" sz="8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i="1" dirty="0" smtClean="0"/>
              <a:t>Please Introduce yourself… and simply share your connections to the Colby School District..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773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 </a:t>
            </a:r>
            <a:r>
              <a:rPr lang="en-US" dirty="0" err="1" smtClean="0"/>
              <a:t>Hardt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 review of November 7 meeting-</a:t>
            </a:r>
          </a:p>
        </p:txBody>
      </p:sp>
    </p:spTree>
    <p:extLst>
      <p:ext uri="{BB962C8B-B14F-4D97-AF65-F5344CB8AC3E}">
        <p14:creationId xmlns:p14="http://schemas.microsoft.com/office/powerpoint/2010/main" val="2798251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School Vouchers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9600" b="1" dirty="0">
                <a:solidFill>
                  <a:srgbClr val="FF0000"/>
                </a:solidFill>
              </a:rPr>
              <a:t>What </a:t>
            </a:r>
            <a:r>
              <a:rPr lang="en-US" sz="9600" b="1" dirty="0" smtClean="0">
                <a:solidFill>
                  <a:srgbClr val="FF0000"/>
                </a:solidFill>
              </a:rPr>
              <a:t>is the Impact of Vouchers on Rural Districts?</a:t>
            </a:r>
            <a:r>
              <a:rPr lang="en-US" sz="9600" b="1" dirty="0">
                <a:solidFill>
                  <a:srgbClr val="FF0000"/>
                </a:solidFill>
              </a:rPr>
              <a:t> </a:t>
            </a:r>
            <a:endParaRPr lang="en-US" sz="9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9600" dirty="0" smtClean="0"/>
              <a:t>The IMMEDIATE impact on school vouchers is financial.  School funding has two formats; sum sufficient (the amount required to fund a program) and sum certain (a specific dollar amount, then divided).</a:t>
            </a:r>
            <a:endParaRPr lang="en-US" sz="9600" dirty="0"/>
          </a:p>
          <a:p>
            <a:r>
              <a:rPr lang="en-US" sz="9600" b="1" dirty="0" smtClean="0"/>
              <a:t>Wisconsin Parental Choice Program </a:t>
            </a:r>
            <a:r>
              <a:rPr lang="en-US" sz="9600" dirty="0" smtClean="0"/>
              <a:t>– This program is sum sufficient = WHATEVER the cost, it is then fully funded.</a:t>
            </a:r>
          </a:p>
          <a:p>
            <a:r>
              <a:rPr lang="en-US" sz="9600" b="1" dirty="0" smtClean="0"/>
              <a:t>State Funding Formula </a:t>
            </a:r>
            <a:r>
              <a:rPr lang="en-US" sz="9600" dirty="0" smtClean="0"/>
              <a:t>– The state aide (School Funding) is sum certain = A Specific dollar amount is specified by the legislature and then divided through the formula.</a:t>
            </a:r>
          </a:p>
          <a:p>
            <a:r>
              <a:rPr lang="en-US" sz="9600" b="1" dirty="0" smtClean="0"/>
              <a:t>Fiscal Impact on Rural Districts</a:t>
            </a:r>
            <a:r>
              <a:rPr lang="en-US" sz="9600" dirty="0" smtClean="0"/>
              <a:t>– funding for school vouchers ($3.2 million) is allocated FIRST, the remainder is sent through the funding formula</a:t>
            </a:r>
          </a:p>
          <a:p>
            <a:pPr marL="0" indent="0" algn="ctr">
              <a:buNone/>
            </a:pPr>
            <a:r>
              <a:rPr lang="en-US" sz="8800" b="1" i="1" dirty="0" smtClean="0">
                <a:solidFill>
                  <a:srgbClr val="FF0000"/>
                </a:solidFill>
              </a:rPr>
              <a:t>The greater dollars to vouchers the fewer dollars to rural districts</a:t>
            </a:r>
          </a:p>
          <a:p>
            <a:endParaRPr lang="en-US" sz="96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School Vouchers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What </a:t>
            </a:r>
            <a:r>
              <a:rPr lang="en-US" sz="2800" b="1" dirty="0" smtClean="0">
                <a:solidFill>
                  <a:srgbClr val="FF0000"/>
                </a:solidFill>
              </a:rPr>
              <a:t>is the Impact of Vouchers on Rural Districts?</a:t>
            </a:r>
            <a:r>
              <a:rPr lang="en-US" sz="2800" b="1" dirty="0">
                <a:solidFill>
                  <a:srgbClr val="FF0000"/>
                </a:solidFill>
              </a:rPr>
              <a:t> 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u="sng" dirty="0" smtClean="0"/>
              <a:t>Republican Party of Wisconsin</a:t>
            </a:r>
            <a:r>
              <a:rPr lang="en-US" sz="2400" dirty="0" smtClean="0"/>
              <a:t>; 2013 Convention Resolutions</a:t>
            </a:r>
          </a:p>
          <a:p>
            <a:pPr marL="0" indent="0">
              <a:buNone/>
            </a:pPr>
            <a:r>
              <a:rPr lang="en-US" sz="2400" dirty="0" smtClean="0"/>
              <a:t>2013-1 – Education</a:t>
            </a:r>
          </a:p>
          <a:p>
            <a:pPr marL="0" indent="0">
              <a:buNone/>
            </a:pPr>
            <a:r>
              <a:rPr lang="en-US" sz="2400" i="1" dirty="0" smtClean="0"/>
              <a:t>“parents of school age children be given vouchers or tax credits designed to give all parents equal freedom of choice in education without regard to their financial means;”</a:t>
            </a:r>
          </a:p>
          <a:p>
            <a:pPr marL="0" indent="0">
              <a:buNone/>
            </a:pPr>
            <a:r>
              <a:rPr lang="en-US" sz="2400" u="sng" dirty="0" smtClean="0"/>
              <a:t>School Administrators Alliance</a:t>
            </a:r>
          </a:p>
          <a:p>
            <a:pPr marL="0" indent="0">
              <a:buNone/>
            </a:pPr>
            <a:r>
              <a:rPr lang="en-US" sz="2000" dirty="0" smtClean="0"/>
              <a:t>A taxpayer funded entitlement program for private school children</a:t>
            </a:r>
          </a:p>
          <a:p>
            <a:pPr marL="0" indent="0">
              <a:buNone/>
            </a:pPr>
            <a:r>
              <a:rPr lang="en-US" sz="2000" dirty="0" smtClean="0"/>
              <a:t>Won’t “deny” vouchers to children already enrolled in private schools</a:t>
            </a:r>
          </a:p>
          <a:p>
            <a:pPr marL="0" indent="0">
              <a:buNone/>
            </a:pPr>
            <a:r>
              <a:rPr lang="en-US" sz="2000" dirty="0" smtClean="0"/>
              <a:t>2012-13; In Wisconsin 97,488 were enrolled in private schools</a:t>
            </a:r>
          </a:p>
          <a:p>
            <a:pPr marL="0" indent="0">
              <a:buNone/>
            </a:pPr>
            <a:r>
              <a:rPr lang="en-US" sz="2000" dirty="0" smtClean="0"/>
              <a:t>Voucher Payment was $6,442; 2013-15 is </a:t>
            </a:r>
            <a:r>
              <a:rPr lang="en-US" sz="2000" u="sng" dirty="0" smtClean="0"/>
              <a:t>$7,210 </a:t>
            </a:r>
            <a:r>
              <a:rPr lang="en-US" sz="2000" dirty="0" smtClean="0"/>
              <a:t>for K-8 and </a:t>
            </a:r>
            <a:r>
              <a:rPr lang="en-US" sz="2000" u="sng" dirty="0" smtClean="0"/>
              <a:t>$7,856 </a:t>
            </a:r>
            <a:r>
              <a:rPr lang="en-US" sz="2000" dirty="0" smtClean="0"/>
              <a:t>for 9-12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48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School Vouchers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What </a:t>
            </a:r>
            <a:r>
              <a:rPr lang="en-US" sz="2800" b="1" dirty="0" smtClean="0">
                <a:solidFill>
                  <a:srgbClr val="FF0000"/>
                </a:solidFill>
              </a:rPr>
              <a:t>is the Impact of Vouchers on Rural Districts?</a:t>
            </a:r>
            <a:r>
              <a:rPr lang="en-US" sz="2800" b="1" dirty="0">
                <a:solidFill>
                  <a:srgbClr val="FF0000"/>
                </a:solidFill>
              </a:rPr>
              <a:t> 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u="sng" dirty="0" smtClean="0"/>
              <a:t>School Administrators Alliance</a:t>
            </a:r>
            <a:r>
              <a:rPr lang="en-US" sz="2400" dirty="0" smtClean="0"/>
              <a:t> - </a:t>
            </a:r>
            <a:r>
              <a:rPr lang="en-US" sz="2400" i="1" dirty="0" smtClean="0"/>
              <a:t>continued</a:t>
            </a:r>
            <a:endParaRPr lang="en-US" sz="2400" i="1" u="sng" dirty="0" smtClean="0"/>
          </a:p>
          <a:p>
            <a:pPr marL="0" indent="0">
              <a:buNone/>
            </a:pPr>
            <a:r>
              <a:rPr lang="en-US" sz="2000" dirty="0" smtClean="0"/>
              <a:t>Using 2012-13 private school enrollment and 2013-15 budget allocations for private school vouchers, the estimated cost of a State-wide expansion of vouchers will cost taxpayers over $700,000,000</a:t>
            </a:r>
          </a:p>
          <a:p>
            <a:pPr marL="0" indent="0">
              <a:buNone/>
            </a:pPr>
            <a:r>
              <a:rPr lang="en-US" sz="2000" dirty="0" smtClean="0"/>
              <a:t>The simplest question;  Where will these dollars come from?</a:t>
            </a:r>
          </a:p>
          <a:p>
            <a:pPr marL="0" indent="0">
              <a:buNone/>
            </a:pPr>
            <a:r>
              <a:rPr lang="en-US" sz="2000" dirty="0" smtClean="0"/>
              <a:t>	Raise sales tax?</a:t>
            </a:r>
          </a:p>
          <a:p>
            <a:pPr marL="0" indent="0">
              <a:buNone/>
            </a:pPr>
            <a:r>
              <a:rPr lang="en-US" sz="2000" dirty="0" smtClean="0"/>
              <a:t>	Raise income tax?</a:t>
            </a:r>
          </a:p>
          <a:p>
            <a:pPr marL="0" indent="0">
              <a:buNone/>
            </a:pPr>
            <a:r>
              <a:rPr lang="en-US" sz="2000" dirty="0" smtClean="0"/>
              <a:t>	Raise property tax?</a:t>
            </a:r>
          </a:p>
          <a:p>
            <a:pPr marL="0" indent="0">
              <a:buNone/>
            </a:pPr>
            <a:r>
              <a:rPr lang="en-US" sz="2000" dirty="0" smtClean="0"/>
              <a:t>	Reduce the allocation to public education?</a:t>
            </a:r>
          </a:p>
          <a:p>
            <a:pPr marL="0" indent="0">
              <a:buNone/>
            </a:pPr>
            <a:r>
              <a:rPr lang="en-US" sz="2000" dirty="0" smtClean="0"/>
              <a:t>Gov. Tommy Thompson is quoted as saying “Wisconsin can’t afford two systems of education”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5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Alba Super" pitchFamily="2" charset="0"/>
              </a:rPr>
              <a:t>School Vouchers</a:t>
            </a:r>
            <a:endParaRPr lang="en-US" sz="8800" dirty="0">
              <a:solidFill>
                <a:srgbClr val="00B050"/>
              </a:solidFill>
              <a:latin typeface="Alba Supe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What </a:t>
            </a:r>
            <a:r>
              <a:rPr lang="en-US" sz="2800" b="1" dirty="0" smtClean="0">
                <a:solidFill>
                  <a:srgbClr val="FF0000"/>
                </a:solidFill>
              </a:rPr>
              <a:t>is the Impact of Vouchers on Rural Districts?</a:t>
            </a:r>
            <a:r>
              <a:rPr lang="en-US" sz="2800" b="1" dirty="0">
                <a:solidFill>
                  <a:srgbClr val="FF0000"/>
                </a:solidFill>
              </a:rPr>
              <a:t> 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The new biennial budget increased allowable tax deductions for private school tuition K-12 ($4,000 for K-8 and $10,000 for 9-12).</a:t>
            </a:r>
          </a:p>
          <a:p>
            <a:pPr marL="0" indent="0">
              <a:buNone/>
            </a:pPr>
            <a:r>
              <a:rPr lang="en-US" sz="2400" dirty="0" smtClean="0"/>
              <a:t>$6,543 is the allowable deduction for post secondary (college).</a:t>
            </a:r>
          </a:p>
          <a:p>
            <a:pPr marL="0" indent="0">
              <a:buNone/>
            </a:pPr>
            <a:r>
              <a:rPr lang="en-US" sz="2400" dirty="0" smtClean="0"/>
              <a:t>This reduced expected State revenue by $30 million.</a:t>
            </a:r>
          </a:p>
          <a:p>
            <a:pPr marL="0" indent="0">
              <a:buNone/>
            </a:pPr>
            <a:r>
              <a:rPr lang="en-US" sz="2400" dirty="0" smtClean="0"/>
              <a:t>Expansion of private school vouchers is a STATE wide concern;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FF0000"/>
                </a:solidFill>
              </a:rPr>
              <a:t>Opposition to the expansion of private school vouchers is based on:</a:t>
            </a:r>
          </a:p>
          <a:p>
            <a:r>
              <a:rPr lang="en-US" sz="2400" dirty="0" smtClean="0"/>
              <a:t>Vouchers have not been shown to improve student achievement</a:t>
            </a:r>
          </a:p>
          <a:p>
            <a:r>
              <a:rPr lang="en-US" sz="2400" dirty="0" smtClean="0"/>
              <a:t>Vouchers reduce public (taxpayer) accountability</a:t>
            </a:r>
          </a:p>
          <a:p>
            <a:r>
              <a:rPr lang="en-US" sz="2400" dirty="0" smtClean="0"/>
              <a:t>Vouchers reduce resources available for Public </a:t>
            </a:r>
            <a:r>
              <a:rPr lang="en-US" sz="2400" dirty="0"/>
              <a:t>S</a:t>
            </a:r>
            <a:r>
              <a:rPr lang="en-US" sz="2400" dirty="0" smtClean="0"/>
              <a:t>chool children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4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21238</TotalTime>
  <Words>715</Words>
  <Application>Microsoft Office PowerPoint</Application>
  <PresentationFormat>On-screen Show (4:3)</PresentationFormat>
  <Paragraphs>200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Agenda for this evening..</vt:lpstr>
      <vt:lpstr>PowerPoint Presentation</vt:lpstr>
      <vt:lpstr>Introductions</vt:lpstr>
      <vt:lpstr>Paul Hardt</vt:lpstr>
      <vt:lpstr>School Vouchers</vt:lpstr>
      <vt:lpstr>School Vouchers</vt:lpstr>
      <vt:lpstr>School Vouchers</vt:lpstr>
      <vt:lpstr>School Vouchers</vt:lpstr>
      <vt:lpstr>Miscellaneous Data requests</vt:lpstr>
      <vt:lpstr>District Demographics</vt:lpstr>
      <vt:lpstr>Miscellaneous Data requests</vt:lpstr>
      <vt:lpstr>Miscellaneous Data requests</vt:lpstr>
      <vt:lpstr>Miscellaneous Data requests</vt:lpstr>
      <vt:lpstr>Miscellaneous Data requests</vt:lpstr>
      <vt:lpstr>Miscellaneous Data requests</vt:lpstr>
      <vt:lpstr>Student Achievement</vt:lpstr>
      <vt:lpstr>Student Achievement</vt:lpstr>
      <vt:lpstr>Student Achievement</vt:lpstr>
      <vt:lpstr>SOAR Activity</vt:lpstr>
      <vt:lpstr>State of Technology</vt:lpstr>
      <vt:lpstr>State of Technology</vt:lpstr>
      <vt:lpstr>SOAR Activity</vt:lpstr>
      <vt:lpstr>PowerPoint Presentation</vt:lpstr>
      <vt:lpstr>Community Survey Questions</vt:lpstr>
      <vt:lpstr>Community Survey</vt:lpstr>
      <vt:lpstr>Community Survey</vt:lpstr>
      <vt:lpstr>Closure</vt:lpstr>
    </vt:vector>
  </TitlesOfParts>
  <Company>Ruder 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COLBY SCHOOL DISTRICT MEETING</dc:title>
  <dc:creator>Ruder Ware Employee</dc:creator>
  <cp:lastModifiedBy>Steven Kolden</cp:lastModifiedBy>
  <cp:revision>406</cp:revision>
  <cp:lastPrinted>2013-11-07T18:35:59Z</cp:lastPrinted>
  <dcterms:created xsi:type="dcterms:W3CDTF">2010-08-09T20:07:08Z</dcterms:created>
  <dcterms:modified xsi:type="dcterms:W3CDTF">2013-11-22T14:08:18Z</dcterms:modified>
</cp:coreProperties>
</file>